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57" r:id="rId3"/>
    <p:sldId id="258" r:id="rId4"/>
    <p:sldId id="260" r:id="rId5"/>
    <p:sldId id="259" r:id="rId6"/>
    <p:sldId id="262" r:id="rId7"/>
    <p:sldId id="263" r:id="rId8"/>
    <p:sldId id="267" r:id="rId9"/>
    <p:sldId id="268" r:id="rId10"/>
    <p:sldId id="271"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78" d="100"/>
          <a:sy n="78" d="100"/>
        </p:scale>
        <p:origin x="878" y="6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8/17/2024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8/17/2024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8/17/2024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8/17/2024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8/17/2024</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8/17/2024</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8/17/2024</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8/17/2024</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8/17/2024</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8/17/2024</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9336" y="1340768"/>
            <a:ext cx="5040560" cy="1872208"/>
          </a:xfrm>
        </p:spPr>
        <p:txBody>
          <a:bodyPr>
            <a:normAutofit fontScale="90000"/>
          </a:bodyPr>
          <a:lstStyle/>
          <a:p>
            <a:pPr>
              <a:lnSpc>
                <a:spcPct val="150000"/>
              </a:lnSpc>
            </a:pPr>
            <a:r>
              <a:rPr lang="en-IN" sz="4400" dirty="0">
                <a:solidFill>
                  <a:srgbClr val="000000"/>
                </a:solidFill>
                <a:effectLst/>
                <a:latin typeface="Arial Black" panose="020B0A04020102020204" pitchFamily="34" charset="0"/>
                <a:ea typeface="Calibri" panose="020F0502020204030204" pitchFamily="34" charset="0"/>
              </a:rPr>
              <a:t>Heart Disease Diagnostic Analysis</a:t>
            </a:r>
            <a:endParaRPr lang="en-US" sz="4400" dirty="0">
              <a:latin typeface="Arial Black" panose="020B0A04020102020204" pitchFamily="34" charset="0"/>
            </a:endParaRP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AE0C-0AA2-9CAD-875E-F26D8EC511ED}"/>
              </a:ext>
            </a:extLst>
          </p:cNvPr>
          <p:cNvSpPr>
            <a:spLocks noGrp="1"/>
          </p:cNvSpPr>
          <p:nvPr>
            <p:ph type="title"/>
          </p:nvPr>
        </p:nvSpPr>
        <p:spPr/>
        <p:txBody>
          <a:bodyPr/>
          <a:lstStyle/>
          <a:p>
            <a:r>
              <a:rPr lang="en-US" dirty="0"/>
              <a:t>Dashboards</a:t>
            </a:r>
            <a:endParaRPr lang="en-IN" dirty="0"/>
          </a:p>
        </p:txBody>
      </p:sp>
      <p:pic>
        <p:nvPicPr>
          <p:cNvPr id="4" name="Picture 3">
            <a:extLst>
              <a:ext uri="{FF2B5EF4-FFF2-40B4-BE49-F238E27FC236}">
                <a16:creationId xmlns:a16="http://schemas.microsoft.com/office/drawing/2014/main" id="{431934B7-7DC6-CF2D-4C4F-DA835024FC31}"/>
              </a:ext>
            </a:extLst>
          </p:cNvPr>
          <p:cNvPicPr>
            <a:picLocks noChangeAspect="1"/>
          </p:cNvPicPr>
          <p:nvPr/>
        </p:nvPicPr>
        <p:blipFill rotWithShape="1">
          <a:blip r:embed="rId2">
            <a:extLst>
              <a:ext uri="{28A0092B-C50C-407E-A947-70E740481C1C}">
                <a14:useLocalDpi xmlns:a14="http://schemas.microsoft.com/office/drawing/2010/main" val="0"/>
              </a:ext>
            </a:extLst>
          </a:blip>
          <a:srcRect l="6294" t="27951" r="3343" b="21650"/>
          <a:stretch/>
        </p:blipFill>
        <p:spPr>
          <a:xfrm>
            <a:off x="263352" y="1916832"/>
            <a:ext cx="5616624" cy="4536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F66B380C-3C82-E1F4-A51E-4FCD28683A88}"/>
              </a:ext>
            </a:extLst>
          </p:cNvPr>
          <p:cNvPicPr>
            <a:picLocks noChangeAspect="1"/>
          </p:cNvPicPr>
          <p:nvPr/>
        </p:nvPicPr>
        <p:blipFill rotWithShape="1">
          <a:blip r:embed="rId3">
            <a:extLst>
              <a:ext uri="{28A0092B-C50C-407E-A947-70E740481C1C}">
                <a14:useLocalDpi xmlns:a14="http://schemas.microsoft.com/office/drawing/2010/main" val="0"/>
              </a:ext>
            </a:extLst>
          </a:blip>
          <a:srcRect l="7475" t="29000" r="2159" b="14300"/>
          <a:stretch/>
        </p:blipFill>
        <p:spPr>
          <a:xfrm>
            <a:off x="6312024" y="1916832"/>
            <a:ext cx="5616624" cy="4536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21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EDF7-3679-B632-A62B-F007CC433AC6}"/>
              </a:ext>
            </a:extLst>
          </p:cNvPr>
          <p:cNvSpPr>
            <a:spLocks noGrp="1"/>
          </p:cNvSpPr>
          <p:nvPr>
            <p:ph type="title"/>
          </p:nvPr>
        </p:nvSpPr>
        <p:spPr/>
        <p:txBody>
          <a:bodyPr/>
          <a:lstStyle/>
          <a:p>
            <a:r>
              <a:rPr lang="en-IN" dirty="0"/>
              <a:t>Results and Insights</a:t>
            </a:r>
          </a:p>
        </p:txBody>
      </p:sp>
      <p:sp>
        <p:nvSpPr>
          <p:cNvPr id="4" name="Rectangle 1">
            <a:extLst>
              <a:ext uri="{FF2B5EF4-FFF2-40B4-BE49-F238E27FC236}">
                <a16:creationId xmlns:a16="http://schemas.microsoft.com/office/drawing/2014/main" id="{1E0E1F67-D574-1009-D09F-44578A842904}"/>
              </a:ext>
            </a:extLst>
          </p:cNvPr>
          <p:cNvSpPr>
            <a:spLocks noGrp="1" noChangeArrowheads="1"/>
          </p:cNvSpPr>
          <p:nvPr>
            <p:ph idx="1"/>
          </p:nvPr>
        </p:nvSpPr>
        <p:spPr bwMode="auto">
          <a:xfrm>
            <a:off x="695400" y="2343363"/>
            <a:ext cx="104298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Gender Impact:</a:t>
            </a:r>
            <a:r>
              <a:rPr kumimoji="0" lang="en-US" altLang="en-US" sz="1800" b="0" i="0" u="none" strike="noStrike" cap="none" normalizeH="0" baseline="0">
                <a:ln>
                  <a:noFill/>
                </a:ln>
                <a:solidFill>
                  <a:schemeClr val="tx1"/>
                </a:solidFill>
                <a:effectLst/>
                <a:latin typeface="Arial" panose="020B0604020202020204" pitchFamily="34" charset="0"/>
              </a:rPr>
              <a:t> Males were found to have a higher prevalence of heart disease compared to females in the dataset.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Age Factor:</a:t>
            </a:r>
            <a:r>
              <a:rPr kumimoji="0" lang="en-US" altLang="en-US" sz="1800" b="0" i="0" u="none" strike="noStrike" cap="none" normalizeH="0" baseline="0">
                <a:ln>
                  <a:noFill/>
                </a:ln>
                <a:solidFill>
                  <a:schemeClr val="tx1"/>
                </a:solidFill>
                <a:effectLst/>
                <a:latin typeface="Arial" panose="020B0604020202020204" pitchFamily="34" charset="0"/>
              </a:rPr>
              <a:t> The likelihood of heart disease increases with age, particularly in individuals aged 50 and above.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Key Correlations:</a:t>
            </a:r>
            <a:r>
              <a:rPr kumimoji="0" lang="en-US" altLang="en-US" sz="1800" b="0" i="0" u="none" strike="noStrike" cap="none" normalizeH="0" baseline="0">
                <a:ln>
                  <a:noFill/>
                </a:ln>
                <a:solidFill>
                  <a:schemeClr val="tx1"/>
                </a:solidFill>
                <a:effectLst/>
                <a:latin typeface="Arial" panose="020B0604020202020204" pitchFamily="34" charset="0"/>
              </a:rPr>
              <a:t> Attributes like age, resting blood pressure, and cholesterol levels showed significant correlations with heart disease, indicating they are crucial factors to monitor in patient </a:t>
            </a:r>
          </a:p>
        </p:txBody>
      </p:sp>
    </p:spTree>
    <p:extLst>
      <p:ext uri="{BB962C8B-B14F-4D97-AF65-F5344CB8AC3E}">
        <p14:creationId xmlns:p14="http://schemas.microsoft.com/office/powerpoint/2010/main" val="291447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5862-A510-16BC-CC75-020F69FBE114}"/>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000AF7B6-C871-E744-48BB-8F89A62E7C70}"/>
              </a:ext>
            </a:extLst>
          </p:cNvPr>
          <p:cNvSpPr>
            <a:spLocks noGrp="1"/>
          </p:cNvSpPr>
          <p:nvPr>
            <p:ph idx="1"/>
          </p:nvPr>
        </p:nvSpPr>
        <p:spPr>
          <a:xfrm>
            <a:off x="767408" y="2196851"/>
            <a:ext cx="9468544" cy="2464297"/>
          </a:xfrm>
        </p:spPr>
        <p:txBody>
          <a:bodyPr>
            <a:normAutofit fontScale="92500" lnSpcReduction="10000"/>
          </a:bodyPr>
          <a:lstStyle/>
          <a:p>
            <a:pPr marL="0" indent="0" algn="just">
              <a:lnSpc>
                <a:spcPct val="150000"/>
              </a:lnSpc>
              <a:buNone/>
            </a:pPr>
            <a:r>
              <a:rPr lang="en-US" dirty="0"/>
              <a:t>The analysis provided key insights into heart disease diagnosis, highlighting important factors like gender, age, and cholesterol levels that influence the risk of heart disease. The dashboard created in this project serves as a useful tool for visualizing these relationships and can aid healthcare professionals in making data-driven decisions</a:t>
            </a:r>
            <a:endParaRPr lang="en-IN" dirty="0"/>
          </a:p>
        </p:txBody>
      </p:sp>
    </p:spTree>
    <p:extLst>
      <p:ext uri="{BB962C8B-B14F-4D97-AF65-F5344CB8AC3E}">
        <p14:creationId xmlns:p14="http://schemas.microsoft.com/office/powerpoint/2010/main" val="35465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839416" y="1828799"/>
            <a:ext cx="9828584" cy="4572001"/>
          </a:xfrm>
        </p:spPr>
        <p:txBody>
          <a:bodyPr/>
          <a:lstStyle/>
          <a:p>
            <a:pPr marL="0" indent="0" algn="just">
              <a:buNone/>
            </a:pPr>
            <a:r>
              <a:rPr lang="en-US" dirty="0"/>
              <a:t>Health is a critical aspect of life, and the COVID-19 pandemic highlighted the importance of being prepared for health-related challenges. In this project, we are tasked with analyzing heart disease diagnostic data to better understand key factors that contribute to heart disease. The goal is to extract meaningful insights from the dataset, visualize relationships between different attributes, and create a comprehensive dashboard that aids in future health preparedness.</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9221"/>
            <a:ext cx="10058400" cy="1169540"/>
          </a:xfrm>
        </p:spPr>
        <p:txBody>
          <a:bodyPr/>
          <a:lstStyle/>
          <a:p>
            <a:r>
              <a:rPr lang="en-US" dirty="0"/>
              <a:t>Dataset overview</a:t>
            </a:r>
          </a:p>
        </p:txBody>
      </p:sp>
      <p:sp>
        <p:nvSpPr>
          <p:cNvPr id="4" name="Content Placeholder 3">
            <a:extLst>
              <a:ext uri="{FF2B5EF4-FFF2-40B4-BE49-F238E27FC236}">
                <a16:creationId xmlns:a16="http://schemas.microsoft.com/office/drawing/2014/main" id="{B19A2FBC-F5EA-A813-3949-51C79EFC55B2}"/>
              </a:ext>
            </a:extLst>
          </p:cNvPr>
          <p:cNvSpPr>
            <a:spLocks noGrp="1"/>
          </p:cNvSpPr>
          <p:nvPr>
            <p:ph idx="1"/>
          </p:nvPr>
        </p:nvSpPr>
        <p:spPr>
          <a:xfrm>
            <a:off x="756048" y="2276872"/>
            <a:ext cx="10369152" cy="3832449"/>
          </a:xfrm>
        </p:spPr>
        <p:txBody>
          <a:bodyPr/>
          <a:lstStyle/>
          <a:p>
            <a:pPr marL="0" indent="0">
              <a:buNone/>
            </a:pPr>
            <a:r>
              <a:rPr lang="en-US" sz="1800" dirty="0"/>
              <a:t>The directory contains two files:</a:t>
            </a:r>
          </a:p>
          <a:p>
            <a:pPr>
              <a:buFont typeface="+mj-lt"/>
              <a:buAutoNum type="arabicPeriod"/>
            </a:pPr>
            <a:r>
              <a:rPr lang="en-US" sz="1800" b="1" dirty="0"/>
              <a:t>Dataset Details.txt</a:t>
            </a:r>
            <a:r>
              <a:rPr lang="en-US" sz="1800" dirty="0"/>
              <a:t>: This file likely contains information about the dataset, such as the attributes, data description, or any other relevant details.</a:t>
            </a:r>
          </a:p>
          <a:p>
            <a:pPr>
              <a:buFont typeface="+mj-lt"/>
              <a:buAutoNum type="arabicPeriod"/>
            </a:pPr>
            <a:r>
              <a:rPr lang="en-US" sz="1800" b="1" dirty="0"/>
              <a:t>Heart Disease data.csv</a:t>
            </a:r>
            <a:r>
              <a:rPr lang="en-US" sz="1800" dirty="0"/>
              <a:t>: This is the primary dataset in CSV format, which we'll use for our analysis.</a:t>
            </a:r>
          </a:p>
          <a:p>
            <a:endParaRPr lang="en-IN" dirty="0"/>
          </a:p>
        </p:txBody>
      </p:sp>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AD4AF8-EFA9-C8A4-BBF9-64BCBEC5E592}"/>
              </a:ext>
            </a:extLst>
          </p:cNvPr>
          <p:cNvSpPr>
            <a:spLocks noGrp="1"/>
          </p:cNvSpPr>
          <p:nvPr>
            <p:ph type="title"/>
          </p:nvPr>
        </p:nvSpPr>
        <p:spPr/>
        <p:txBody>
          <a:bodyPr/>
          <a:lstStyle/>
          <a:p>
            <a:r>
              <a:rPr lang="en-US" sz="3600" b="1" dirty="0"/>
              <a:t>Attributes Information</a:t>
            </a:r>
            <a:endParaRPr lang="en-IN" dirty="0"/>
          </a:p>
        </p:txBody>
      </p:sp>
      <p:sp>
        <p:nvSpPr>
          <p:cNvPr id="8" name="Content Placeholder 7">
            <a:extLst>
              <a:ext uri="{FF2B5EF4-FFF2-40B4-BE49-F238E27FC236}">
                <a16:creationId xmlns:a16="http://schemas.microsoft.com/office/drawing/2014/main" id="{46F8B116-44EF-7DDD-D94B-60E0E8EB56E4}"/>
              </a:ext>
            </a:extLst>
          </p:cNvPr>
          <p:cNvSpPr>
            <a:spLocks noGrp="1"/>
          </p:cNvSpPr>
          <p:nvPr>
            <p:ph sz="half" idx="1"/>
          </p:nvPr>
        </p:nvSpPr>
        <p:spPr>
          <a:xfrm>
            <a:off x="263352" y="1556792"/>
            <a:ext cx="11077872" cy="4575175"/>
          </a:xfrm>
        </p:spPr>
        <p:txBody>
          <a:bodyPr>
            <a:normAutofit fontScale="25000" lnSpcReduction="20000"/>
          </a:bodyPr>
          <a:lstStyle/>
          <a:p>
            <a:pPr>
              <a:buFont typeface="Arial" panose="020B0604020202020204" pitchFamily="34" charset="0"/>
              <a:buChar char="•"/>
            </a:pPr>
            <a:r>
              <a:rPr lang="en-US" sz="6400" b="1" dirty="0"/>
              <a:t>Age:</a:t>
            </a:r>
            <a:r>
              <a:rPr lang="en-US" sz="6400" dirty="0"/>
              <a:t> The age of the patient.</a:t>
            </a:r>
          </a:p>
          <a:p>
            <a:pPr>
              <a:buFont typeface="Arial" panose="020B0604020202020204" pitchFamily="34" charset="0"/>
              <a:buChar char="•"/>
            </a:pPr>
            <a:r>
              <a:rPr lang="en-US" sz="6400" b="1" dirty="0"/>
              <a:t>Sex:</a:t>
            </a:r>
            <a:r>
              <a:rPr lang="en-US" sz="6400" dirty="0"/>
              <a:t> The gender of the patient (0 = Female, 1 = Male).</a:t>
            </a:r>
          </a:p>
          <a:p>
            <a:pPr>
              <a:buFont typeface="Arial" panose="020B0604020202020204" pitchFamily="34" charset="0"/>
              <a:buChar char="•"/>
            </a:pPr>
            <a:r>
              <a:rPr lang="en-US" sz="6400" b="1" dirty="0"/>
              <a:t>Chest Pain Type:</a:t>
            </a:r>
            <a:r>
              <a:rPr lang="en-US" sz="6400" dirty="0"/>
              <a:t> Type of chest pain experienced by the patient.</a:t>
            </a:r>
          </a:p>
          <a:p>
            <a:pPr>
              <a:buFont typeface="Arial" panose="020B0604020202020204" pitchFamily="34" charset="0"/>
              <a:buChar char="•"/>
            </a:pPr>
            <a:r>
              <a:rPr lang="en-US" sz="6400" b="1" dirty="0"/>
              <a:t>Resting Blood Pressure:</a:t>
            </a:r>
            <a:r>
              <a:rPr lang="en-US" sz="6400" dirty="0"/>
              <a:t> Blood pressure of the patient at rest.</a:t>
            </a:r>
          </a:p>
          <a:p>
            <a:pPr>
              <a:buFont typeface="Arial" panose="020B0604020202020204" pitchFamily="34" charset="0"/>
              <a:buChar char="•"/>
            </a:pPr>
            <a:r>
              <a:rPr lang="en-US" sz="6400" b="1" dirty="0"/>
              <a:t>Serum Cholesterol:</a:t>
            </a:r>
            <a:r>
              <a:rPr lang="en-US" sz="6400" dirty="0"/>
              <a:t> Cholesterol level in mg/dl.</a:t>
            </a:r>
          </a:p>
          <a:p>
            <a:pPr>
              <a:buFont typeface="Arial" panose="020B0604020202020204" pitchFamily="34" charset="0"/>
              <a:buChar char="•"/>
            </a:pPr>
            <a:r>
              <a:rPr lang="en-US" sz="6400" b="1" dirty="0"/>
              <a:t>Fasting Blood Sugar:</a:t>
            </a:r>
            <a:r>
              <a:rPr lang="en-US" sz="6400" dirty="0"/>
              <a:t> Indicates if fasting blood sugar &gt; 120 mg/dl.</a:t>
            </a:r>
          </a:p>
          <a:p>
            <a:pPr>
              <a:buFont typeface="Arial" panose="020B0604020202020204" pitchFamily="34" charset="0"/>
              <a:buChar char="•"/>
            </a:pPr>
            <a:r>
              <a:rPr lang="en-US" sz="6400" b="1" dirty="0"/>
              <a:t>Resting ECG Results:</a:t>
            </a:r>
            <a:r>
              <a:rPr lang="en-US" sz="6400" dirty="0"/>
              <a:t> Resting electrocardiographic results (values 0, 1, 2).</a:t>
            </a:r>
          </a:p>
          <a:p>
            <a:pPr>
              <a:buFont typeface="Arial" panose="020B0604020202020204" pitchFamily="34" charset="0"/>
              <a:buChar char="•"/>
            </a:pPr>
            <a:r>
              <a:rPr lang="en-US" sz="6400" b="1" dirty="0"/>
              <a:t>Maximum Heart Rate Achieved:</a:t>
            </a:r>
            <a:r>
              <a:rPr lang="en-US" sz="6400" dirty="0"/>
              <a:t> The highest heart rate the patient achieved.</a:t>
            </a:r>
          </a:p>
          <a:p>
            <a:pPr>
              <a:buFont typeface="Arial" panose="020B0604020202020204" pitchFamily="34" charset="0"/>
              <a:buChar char="•"/>
            </a:pPr>
            <a:r>
              <a:rPr lang="en-US" sz="6400" b="1" dirty="0"/>
              <a:t>Exercise Induced Angina:</a:t>
            </a:r>
            <a:r>
              <a:rPr lang="en-US" sz="6400" dirty="0"/>
              <a:t> Whether exercise caused angina (yes/no).</a:t>
            </a:r>
          </a:p>
          <a:p>
            <a:pPr>
              <a:buFont typeface="Arial" panose="020B0604020202020204" pitchFamily="34" charset="0"/>
              <a:buChar char="•"/>
            </a:pPr>
            <a:r>
              <a:rPr lang="en-US" sz="6400" b="1" dirty="0" err="1"/>
              <a:t>Oldpeak</a:t>
            </a:r>
            <a:r>
              <a:rPr lang="en-US" sz="6400" b="1" dirty="0"/>
              <a:t>:</a:t>
            </a:r>
            <a:r>
              <a:rPr lang="en-US" sz="6400" dirty="0"/>
              <a:t> ST depression induced by exercise relative to rest.</a:t>
            </a:r>
          </a:p>
          <a:p>
            <a:pPr>
              <a:buFont typeface="Arial" panose="020B0604020202020204" pitchFamily="34" charset="0"/>
              <a:buChar char="•"/>
            </a:pPr>
            <a:r>
              <a:rPr lang="en-US" sz="6400" b="1" dirty="0"/>
              <a:t>Slope of Peak Exercise ST Segment:</a:t>
            </a:r>
            <a:r>
              <a:rPr lang="en-US" sz="6400" dirty="0"/>
              <a:t> The slope of the peak exercise ST segment.</a:t>
            </a:r>
          </a:p>
          <a:p>
            <a:pPr>
              <a:buFont typeface="Arial" panose="020B0604020202020204" pitchFamily="34" charset="0"/>
              <a:buChar char="•"/>
            </a:pPr>
            <a:r>
              <a:rPr lang="en-US" sz="6400" b="1" dirty="0"/>
              <a:t>Number of Major Vessels:</a:t>
            </a:r>
            <a:r>
              <a:rPr lang="en-US" sz="6400" dirty="0"/>
              <a:t> Number of major vessels colored by fluoroscopy.</a:t>
            </a:r>
          </a:p>
          <a:p>
            <a:pPr>
              <a:buFont typeface="Arial" panose="020B0604020202020204" pitchFamily="34" charset="0"/>
              <a:buChar char="•"/>
            </a:pPr>
            <a:r>
              <a:rPr lang="en-US" sz="6400" b="1" dirty="0" err="1"/>
              <a:t>Thal</a:t>
            </a:r>
            <a:r>
              <a:rPr lang="en-US" sz="6400" b="1" dirty="0"/>
              <a:t>:</a:t>
            </a:r>
            <a:r>
              <a:rPr lang="en-US" sz="6400" dirty="0"/>
              <a:t> Thallium stress test result (0 = normal, 1 = fixed defect, 2 = reversible defect).</a:t>
            </a:r>
          </a:p>
          <a:p>
            <a:pPr>
              <a:buFont typeface="Arial" panose="020B0604020202020204" pitchFamily="34" charset="0"/>
              <a:buChar char="•"/>
            </a:pPr>
            <a:r>
              <a:rPr lang="en-US" sz="6400" b="1" dirty="0"/>
              <a:t>Target:</a:t>
            </a:r>
            <a:r>
              <a:rPr lang="en-US" sz="6400" dirty="0"/>
              <a:t> Diagnosis of heart disease (0 = No Disease, 1 = Disease)</a:t>
            </a:r>
          </a:p>
          <a:p>
            <a:endParaRPr lang="en-IN" dirty="0"/>
          </a:p>
        </p:txBody>
      </p:sp>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ETL (Extract, Transform, Load) Process</a:t>
            </a:r>
            <a:br>
              <a:rPr lang="en-US" b="1" dirty="0"/>
            </a:br>
            <a:endParaRPr lang="en-US" dirty="0"/>
          </a:p>
        </p:txBody>
      </p:sp>
      <p:sp>
        <p:nvSpPr>
          <p:cNvPr id="3" name="Content Placeholder 2"/>
          <p:cNvSpPr>
            <a:spLocks noGrp="1"/>
          </p:cNvSpPr>
          <p:nvPr>
            <p:ph sz="half" idx="1"/>
          </p:nvPr>
        </p:nvSpPr>
        <p:spPr/>
        <p:txBody>
          <a:bodyPr>
            <a:normAutofit fontScale="92500" lnSpcReduction="10000"/>
          </a:bodyPr>
          <a:lstStyle/>
          <a:p>
            <a:pPr>
              <a:buFont typeface="Arial" panose="020B0604020202020204" pitchFamily="34" charset="0"/>
              <a:buChar char="•"/>
            </a:pPr>
            <a:r>
              <a:rPr lang="en-US" b="1" dirty="0"/>
              <a:t>Extract:</a:t>
            </a:r>
            <a:r>
              <a:rPr lang="en-US" dirty="0"/>
              <a:t> The dataset was extracted from the provided CSV file.</a:t>
            </a:r>
          </a:p>
          <a:p>
            <a:pPr>
              <a:buFont typeface="Arial" panose="020B0604020202020204" pitchFamily="34" charset="0"/>
              <a:buChar char="•"/>
            </a:pPr>
            <a:r>
              <a:rPr lang="en-US" b="1" dirty="0"/>
              <a:t>Transform:</a:t>
            </a:r>
            <a:endParaRPr lang="en-US" dirty="0"/>
          </a:p>
          <a:p>
            <a:pPr marL="742950" lvl="1" indent="-285750">
              <a:buFont typeface="Arial" panose="020B0604020202020204" pitchFamily="34" charset="0"/>
              <a:buChar char="•"/>
            </a:pPr>
            <a:r>
              <a:rPr lang="en-US" dirty="0"/>
              <a:t>Categorical variables like gender were mapped to more readable formats (e.g., 0 = Female, 1 = Male).</a:t>
            </a:r>
          </a:p>
          <a:p>
            <a:pPr marL="742950" lvl="1" indent="-285750">
              <a:buFont typeface="Arial" panose="020B0604020202020204" pitchFamily="34" charset="0"/>
              <a:buChar char="•"/>
            </a:pPr>
            <a:r>
              <a:rPr lang="en-US" dirty="0"/>
              <a:t>Numerical attributes were normalized using </a:t>
            </a:r>
            <a:r>
              <a:rPr lang="en-US" dirty="0" err="1"/>
              <a:t>StandardScaler</a:t>
            </a:r>
            <a:r>
              <a:rPr lang="en-US" dirty="0"/>
              <a:t> to prepare the data for analysis.</a:t>
            </a:r>
          </a:p>
          <a:p>
            <a:pPr marL="742950" lvl="1" indent="-285750">
              <a:buFont typeface="Arial" panose="020B0604020202020204" pitchFamily="34" charset="0"/>
              <a:buChar char="•"/>
            </a:pPr>
            <a:r>
              <a:rPr lang="en-US" dirty="0"/>
              <a:t>Missing values were checked and handled appropriately.</a:t>
            </a:r>
          </a:p>
          <a:p>
            <a:pPr>
              <a:buFont typeface="Arial" panose="020B0604020202020204" pitchFamily="34" charset="0"/>
              <a:buChar char="•"/>
            </a:pPr>
            <a:r>
              <a:rPr lang="en-US" b="1" dirty="0"/>
              <a:t>Load:</a:t>
            </a:r>
            <a:r>
              <a:rPr lang="en-US" dirty="0"/>
              <a:t> The cleaned and transformed data was loaded into a </a:t>
            </a:r>
            <a:r>
              <a:rPr lang="en-US" dirty="0" err="1"/>
              <a:t>DataFrame</a:t>
            </a:r>
            <a:r>
              <a:rPr lang="en-US" dirty="0"/>
              <a:t> for analysis.</a:t>
            </a:r>
          </a:p>
          <a:p>
            <a:endParaRPr lang="en-US" dirty="0"/>
          </a:p>
        </p:txBody>
      </p:sp>
      <p:pic>
        <p:nvPicPr>
          <p:cNvPr id="8" name="Picture 7">
            <a:extLst>
              <a:ext uri="{FF2B5EF4-FFF2-40B4-BE49-F238E27FC236}">
                <a16:creationId xmlns:a16="http://schemas.microsoft.com/office/drawing/2014/main" id="{A9ABAE5B-94AF-BE86-71A6-C18ABE23E2E6}"/>
              </a:ext>
            </a:extLst>
          </p:cNvPr>
          <p:cNvPicPr>
            <a:picLocks noChangeAspect="1"/>
          </p:cNvPicPr>
          <p:nvPr/>
        </p:nvPicPr>
        <p:blipFill rotWithShape="1">
          <a:blip r:embed="rId2">
            <a:extLst>
              <a:ext uri="{28A0092B-C50C-407E-A947-70E740481C1C}">
                <a14:useLocalDpi xmlns:a14="http://schemas.microsoft.com/office/drawing/2010/main" val="0"/>
              </a:ext>
            </a:extLst>
          </a:blip>
          <a:srcRect l="2" t="10101" r="48124" b="19550"/>
          <a:stretch/>
        </p:blipFill>
        <p:spPr>
          <a:xfrm>
            <a:off x="5867398" y="1700943"/>
            <a:ext cx="6324602" cy="4824536"/>
          </a:xfrm>
          <a:prstGeom prst="rect">
            <a:avLst/>
          </a:prstGeom>
        </p:spPr>
      </p:pic>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and Transformation</a:t>
            </a:r>
          </a:p>
        </p:txBody>
      </p:sp>
      <p:pic>
        <p:nvPicPr>
          <p:cNvPr id="8" name="Picture 7">
            <a:extLst>
              <a:ext uri="{FF2B5EF4-FFF2-40B4-BE49-F238E27FC236}">
                <a16:creationId xmlns:a16="http://schemas.microsoft.com/office/drawing/2014/main" id="{3BF858FC-FC00-8E6E-B4BC-4DD43C2F4BD0}"/>
              </a:ext>
            </a:extLst>
          </p:cNvPr>
          <p:cNvPicPr>
            <a:picLocks noChangeAspect="1"/>
          </p:cNvPicPr>
          <p:nvPr/>
        </p:nvPicPr>
        <p:blipFill rotWithShape="1">
          <a:blip r:embed="rId2">
            <a:extLst>
              <a:ext uri="{28A0092B-C50C-407E-A947-70E740481C1C}">
                <a14:useLocalDpi xmlns:a14="http://schemas.microsoft.com/office/drawing/2010/main" val="0"/>
              </a:ext>
            </a:extLst>
          </a:blip>
          <a:srcRect l="-1" t="12201" r="42322" b="8001"/>
          <a:stretch/>
        </p:blipFill>
        <p:spPr>
          <a:xfrm>
            <a:off x="479376" y="1670094"/>
            <a:ext cx="5328592" cy="5083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ADDE0B1B-1E4D-5A17-9193-980E6BE71AD2}"/>
              </a:ext>
            </a:extLst>
          </p:cNvPr>
          <p:cNvPicPr>
            <a:picLocks noChangeAspect="1"/>
          </p:cNvPicPr>
          <p:nvPr/>
        </p:nvPicPr>
        <p:blipFill rotWithShape="1">
          <a:blip r:embed="rId3">
            <a:extLst>
              <a:ext uri="{28A0092B-C50C-407E-A947-70E740481C1C}">
                <a14:useLocalDpi xmlns:a14="http://schemas.microsoft.com/office/drawing/2010/main" val="0"/>
              </a:ext>
            </a:extLst>
          </a:blip>
          <a:srcRect l="1" t="13250" r="51770" b="4851"/>
          <a:stretch/>
        </p:blipFill>
        <p:spPr>
          <a:xfrm>
            <a:off x="6399985" y="1539699"/>
            <a:ext cx="5458828" cy="5214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Exploratory Data Analysis(EDA)</a:t>
            </a:r>
          </a:p>
        </p:txBody>
      </p:sp>
      <p:pic>
        <p:nvPicPr>
          <p:cNvPr id="4" name="Picture 3">
            <a:extLst>
              <a:ext uri="{FF2B5EF4-FFF2-40B4-BE49-F238E27FC236}">
                <a16:creationId xmlns:a16="http://schemas.microsoft.com/office/drawing/2014/main" id="{011DC203-58AF-A204-7E04-79CD5D7D1EA7}"/>
              </a:ext>
            </a:extLst>
          </p:cNvPr>
          <p:cNvPicPr>
            <a:picLocks noChangeAspect="1"/>
          </p:cNvPicPr>
          <p:nvPr/>
        </p:nvPicPr>
        <p:blipFill rotWithShape="1">
          <a:blip r:embed="rId2">
            <a:extLst>
              <a:ext uri="{28A0092B-C50C-407E-A947-70E740481C1C}">
                <a14:useLocalDpi xmlns:a14="http://schemas.microsoft.com/office/drawing/2010/main" val="0"/>
              </a:ext>
            </a:extLst>
          </a:blip>
          <a:srcRect l="4134" t="23750" r="61020" b="40551"/>
          <a:stretch/>
        </p:blipFill>
        <p:spPr>
          <a:xfrm>
            <a:off x="986290" y="1699704"/>
            <a:ext cx="4680520" cy="2071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1F4476B8-8EAA-566D-E529-DF4F28E70320}"/>
              </a:ext>
            </a:extLst>
          </p:cNvPr>
          <p:cNvPicPr>
            <a:picLocks noChangeAspect="1"/>
          </p:cNvPicPr>
          <p:nvPr/>
        </p:nvPicPr>
        <p:blipFill rotWithShape="1">
          <a:blip r:embed="rId3">
            <a:extLst>
              <a:ext uri="{28A0092B-C50C-407E-A947-70E740481C1C}">
                <a14:useLocalDpi xmlns:a14="http://schemas.microsoft.com/office/drawing/2010/main" val="0"/>
              </a:ext>
            </a:extLst>
          </a:blip>
          <a:srcRect l="7087" t="25200" r="46846" b="16000"/>
          <a:stretch/>
        </p:blipFill>
        <p:spPr>
          <a:xfrm>
            <a:off x="1271464" y="3943083"/>
            <a:ext cx="4176464" cy="28156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C8AB072-96CF-D68E-0878-5D4F7FE7D10B}"/>
              </a:ext>
            </a:extLst>
          </p:cNvPr>
          <p:cNvPicPr>
            <a:picLocks noChangeAspect="1"/>
          </p:cNvPicPr>
          <p:nvPr/>
        </p:nvPicPr>
        <p:blipFill rotWithShape="1">
          <a:blip r:embed="rId4">
            <a:extLst>
              <a:ext uri="{28A0092B-C50C-407E-A947-70E740481C1C}">
                <a14:useLocalDpi xmlns:a14="http://schemas.microsoft.com/office/drawing/2010/main" val="0"/>
              </a:ext>
            </a:extLst>
          </a:blip>
          <a:srcRect l="2751" t="22700" r="58268" b="50000"/>
          <a:stretch/>
        </p:blipFill>
        <p:spPr>
          <a:xfrm>
            <a:off x="6240016" y="1699704"/>
            <a:ext cx="4752528" cy="1872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2E2E2E1-D549-0CB1-7525-A4E8AD81731B}"/>
              </a:ext>
            </a:extLst>
          </p:cNvPr>
          <p:cNvPicPr>
            <a:picLocks noChangeAspect="1"/>
          </p:cNvPicPr>
          <p:nvPr/>
        </p:nvPicPr>
        <p:blipFill rotWithShape="1">
          <a:blip r:embed="rId5">
            <a:extLst>
              <a:ext uri="{28A0092B-C50C-407E-A947-70E740481C1C}">
                <a14:useLocalDpi xmlns:a14="http://schemas.microsoft.com/office/drawing/2010/main" val="0"/>
              </a:ext>
            </a:extLst>
          </a:blip>
          <a:srcRect l="5704" t="26901" r="55316" b="14300"/>
          <a:stretch/>
        </p:blipFill>
        <p:spPr>
          <a:xfrm>
            <a:off x="6528048" y="3662569"/>
            <a:ext cx="4392488" cy="3177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02DBE-F42E-47E9-D13A-9FE9F2A056A3}"/>
              </a:ext>
            </a:extLst>
          </p:cNvPr>
          <p:cNvSpPr>
            <a:spLocks noGrp="1"/>
          </p:cNvSpPr>
          <p:nvPr>
            <p:ph type="title"/>
          </p:nvPr>
        </p:nvSpPr>
        <p:spPr/>
        <p:txBody>
          <a:bodyPr/>
          <a:lstStyle/>
          <a:p>
            <a:r>
              <a:rPr lang="en-US" dirty="0"/>
              <a:t>Exploratory Data Analysis(EDA)</a:t>
            </a:r>
            <a:endParaRPr lang="en-IN" dirty="0"/>
          </a:p>
        </p:txBody>
      </p:sp>
      <p:pic>
        <p:nvPicPr>
          <p:cNvPr id="1030" name="Picture 6">
            <a:extLst>
              <a:ext uri="{FF2B5EF4-FFF2-40B4-BE49-F238E27FC236}">
                <a16:creationId xmlns:a16="http://schemas.microsoft.com/office/drawing/2014/main" id="{D2D6C9E4-A780-4DBA-676F-DD3C93605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3849776"/>
            <a:ext cx="4630917" cy="2888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C1FD72D-657B-6563-1A47-1C93728E3C40}"/>
              </a:ext>
            </a:extLst>
          </p:cNvPr>
          <p:cNvPicPr>
            <a:picLocks noChangeAspect="1"/>
          </p:cNvPicPr>
          <p:nvPr/>
        </p:nvPicPr>
        <p:blipFill rotWithShape="1">
          <a:blip r:embed="rId3">
            <a:extLst>
              <a:ext uri="{28A0092B-C50C-407E-A947-70E740481C1C}">
                <a14:useLocalDpi xmlns:a14="http://schemas.microsoft.com/office/drawing/2010/main" val="0"/>
              </a:ext>
            </a:extLst>
          </a:blip>
          <a:srcRect l="2751" t="34250" r="8749" b="30050"/>
          <a:stretch/>
        </p:blipFill>
        <p:spPr>
          <a:xfrm>
            <a:off x="0" y="1556792"/>
            <a:ext cx="6696744"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ACCCB87C-CCBC-415A-4B0D-1BBFE864A2DC}"/>
              </a:ext>
            </a:extLst>
          </p:cNvPr>
          <p:cNvPicPr>
            <a:picLocks noChangeAspect="1"/>
          </p:cNvPicPr>
          <p:nvPr/>
        </p:nvPicPr>
        <p:blipFill rotWithShape="1">
          <a:blip r:embed="rId4">
            <a:extLst>
              <a:ext uri="{28A0092B-C50C-407E-A947-70E740481C1C}">
                <a14:useLocalDpi xmlns:a14="http://schemas.microsoft.com/office/drawing/2010/main" val="0"/>
              </a:ext>
            </a:extLst>
          </a:blip>
          <a:srcRect l="6294" t="33200" r="54134" b="13250"/>
          <a:stretch/>
        </p:blipFill>
        <p:spPr>
          <a:xfrm>
            <a:off x="191344" y="4425104"/>
            <a:ext cx="4824536" cy="25906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C0C37BA-B159-5B50-EEC7-CD54C2417849}"/>
              </a:ext>
            </a:extLst>
          </p:cNvPr>
          <p:cNvPicPr>
            <a:picLocks noChangeAspect="1"/>
          </p:cNvPicPr>
          <p:nvPr/>
        </p:nvPicPr>
        <p:blipFill rotWithShape="1">
          <a:blip r:embed="rId5">
            <a:extLst>
              <a:ext uri="{28A0092B-C50C-407E-A947-70E740481C1C}">
                <a14:useLocalDpi xmlns:a14="http://schemas.microsoft.com/office/drawing/2010/main" val="0"/>
              </a:ext>
            </a:extLst>
          </a:blip>
          <a:srcRect l="3387" t="27252" r="55270" b="47548"/>
          <a:stretch/>
        </p:blipFill>
        <p:spPr>
          <a:xfrm>
            <a:off x="6816080" y="1773183"/>
            <a:ext cx="5040560"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104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1EC9-0D05-0BE5-8E0F-6801585AC534}"/>
              </a:ext>
            </a:extLst>
          </p:cNvPr>
          <p:cNvSpPr>
            <a:spLocks noGrp="1"/>
          </p:cNvSpPr>
          <p:nvPr>
            <p:ph type="title"/>
          </p:nvPr>
        </p:nvSpPr>
        <p:spPr/>
        <p:txBody>
          <a:bodyPr/>
          <a:lstStyle/>
          <a:p>
            <a:r>
              <a:rPr lang="en-US" dirty="0"/>
              <a:t>Dashboards</a:t>
            </a:r>
            <a:endParaRPr lang="en-IN" dirty="0"/>
          </a:p>
        </p:txBody>
      </p:sp>
      <p:pic>
        <p:nvPicPr>
          <p:cNvPr id="4" name="Picture 3">
            <a:extLst>
              <a:ext uri="{FF2B5EF4-FFF2-40B4-BE49-F238E27FC236}">
                <a16:creationId xmlns:a16="http://schemas.microsoft.com/office/drawing/2014/main" id="{DA8AFCD9-ED98-2E1B-0A89-7FB9B95EA71A}"/>
              </a:ext>
            </a:extLst>
          </p:cNvPr>
          <p:cNvPicPr>
            <a:picLocks noChangeAspect="1"/>
          </p:cNvPicPr>
          <p:nvPr/>
        </p:nvPicPr>
        <p:blipFill rotWithShape="1">
          <a:blip r:embed="rId2">
            <a:extLst>
              <a:ext uri="{28A0092B-C50C-407E-A947-70E740481C1C}">
                <a14:useLocalDpi xmlns:a14="http://schemas.microsoft.com/office/drawing/2010/main" val="0"/>
              </a:ext>
            </a:extLst>
          </a:blip>
          <a:srcRect l="3341" t="22700" r="2160" b="15351"/>
          <a:stretch/>
        </p:blipFill>
        <p:spPr>
          <a:xfrm>
            <a:off x="263352" y="1772816"/>
            <a:ext cx="11521280" cy="42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574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68</TotalTime>
  <Words>561</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Arial Black</vt:lpstr>
      <vt:lpstr>Franklin Gothic Medium</vt:lpstr>
      <vt:lpstr>Medical Design 16x9</vt:lpstr>
      <vt:lpstr>Heart Disease Diagnostic Analysis</vt:lpstr>
      <vt:lpstr>PROBLEM STATEMENT</vt:lpstr>
      <vt:lpstr>Dataset overview</vt:lpstr>
      <vt:lpstr>Attributes Information</vt:lpstr>
      <vt:lpstr>ETL (Extract, Transform, Load) Process </vt:lpstr>
      <vt:lpstr>Cleaning and Transformation</vt:lpstr>
      <vt:lpstr>Exploratory Data Analysis(EDA)</vt:lpstr>
      <vt:lpstr>Exploratory Data Analysis(EDA)</vt:lpstr>
      <vt:lpstr>Dashboards</vt:lpstr>
      <vt:lpstr>Dashboards</vt:lpstr>
      <vt:lpstr>Results and Insights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 cecilina D</dc:creator>
  <cp:lastModifiedBy>Maria cecilina D</cp:lastModifiedBy>
  <cp:revision>5</cp:revision>
  <dcterms:created xsi:type="dcterms:W3CDTF">2024-08-16T16:33:53Z</dcterms:created>
  <dcterms:modified xsi:type="dcterms:W3CDTF">2024-08-17T15:59:44Z</dcterms:modified>
</cp:coreProperties>
</file>